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9" r:id="rId1"/>
  </p:sldMasterIdLst>
  <p:sldIdLst>
    <p:sldId id="256" r:id="rId2"/>
    <p:sldId id="257" r:id="rId3"/>
    <p:sldId id="258" r:id="rId4"/>
    <p:sldId id="264" r:id="rId5"/>
    <p:sldId id="265" r:id="rId6"/>
    <p:sldId id="259" r:id="rId7"/>
    <p:sldId id="266" r:id="rId8"/>
    <p:sldId id="261"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137B1A-4573-4638-9B4E-6B7ED77D5CD3}" v="9" dt="2021-05-19T19:34:25.4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 Wilson" userId="4faad4535f530395" providerId="LiveId" clId="{59137B1A-4573-4638-9B4E-6B7ED77D5CD3}"/>
    <pc:docChg chg="custSel addSld delSld modSld sldOrd">
      <pc:chgData name="Brian Wilson" userId="4faad4535f530395" providerId="LiveId" clId="{59137B1A-4573-4638-9B4E-6B7ED77D5CD3}" dt="2021-05-19T19:34:30.833" v="145" actId="14100"/>
      <pc:docMkLst>
        <pc:docMk/>
      </pc:docMkLst>
      <pc:sldChg chg="addSp delSp modSp mod">
        <pc:chgData name="Brian Wilson" userId="4faad4535f530395" providerId="LiveId" clId="{59137B1A-4573-4638-9B4E-6B7ED77D5CD3}" dt="2021-05-19T19:16:39.583" v="27" actId="14100"/>
        <pc:sldMkLst>
          <pc:docMk/>
          <pc:sldMk cId="1038999815" sldId="259"/>
        </pc:sldMkLst>
        <pc:spChg chg="mod">
          <ac:chgData name="Brian Wilson" userId="4faad4535f530395" providerId="LiveId" clId="{59137B1A-4573-4638-9B4E-6B7ED77D5CD3}" dt="2021-05-19T19:16:04.596" v="17" actId="20577"/>
          <ac:spMkLst>
            <pc:docMk/>
            <pc:sldMk cId="1038999815" sldId="259"/>
            <ac:spMk id="2" creationId="{2955248E-AD1D-4B3C-81DB-32F00386B59D}"/>
          </ac:spMkLst>
        </pc:spChg>
        <pc:spChg chg="del">
          <ac:chgData name="Brian Wilson" userId="4faad4535f530395" providerId="LiveId" clId="{59137B1A-4573-4638-9B4E-6B7ED77D5CD3}" dt="2021-05-19T19:16:14.406" v="18" actId="478"/>
          <ac:spMkLst>
            <pc:docMk/>
            <pc:sldMk cId="1038999815" sldId="259"/>
            <ac:spMk id="3" creationId="{61A85080-FEE8-418B-B5CA-C2B49D619D6E}"/>
          </ac:spMkLst>
        </pc:spChg>
        <pc:picChg chg="add mod">
          <ac:chgData name="Brian Wilson" userId="4faad4535f530395" providerId="LiveId" clId="{59137B1A-4573-4638-9B4E-6B7ED77D5CD3}" dt="2021-05-19T19:16:30.664" v="24" actId="1076"/>
          <ac:picMkLst>
            <pc:docMk/>
            <pc:sldMk cId="1038999815" sldId="259"/>
            <ac:picMk id="4" creationId="{39F96B33-F440-417E-AC70-5A1795E74493}"/>
          </ac:picMkLst>
        </pc:picChg>
        <pc:picChg chg="add mod">
          <ac:chgData name="Brian Wilson" userId="4faad4535f530395" providerId="LiveId" clId="{59137B1A-4573-4638-9B4E-6B7ED77D5CD3}" dt="2021-05-19T19:16:39.583" v="27" actId="14100"/>
          <ac:picMkLst>
            <pc:docMk/>
            <pc:sldMk cId="1038999815" sldId="259"/>
            <ac:picMk id="5" creationId="{CFC55BF8-9E82-47B2-9A18-6B6F449AF5AF}"/>
          </ac:picMkLst>
        </pc:picChg>
        <pc:picChg chg="add mod">
          <ac:chgData name="Brian Wilson" userId="4faad4535f530395" providerId="LiveId" clId="{59137B1A-4573-4638-9B4E-6B7ED77D5CD3}" dt="2021-05-19T19:16:26.169" v="22" actId="1076"/>
          <ac:picMkLst>
            <pc:docMk/>
            <pc:sldMk cId="1038999815" sldId="259"/>
            <ac:picMk id="6" creationId="{3AF6C09A-F570-4444-B68E-C5DF95F54843}"/>
          </ac:picMkLst>
        </pc:picChg>
      </pc:sldChg>
      <pc:sldChg chg="modSp mod ord">
        <pc:chgData name="Brian Wilson" userId="4faad4535f530395" providerId="LiveId" clId="{59137B1A-4573-4638-9B4E-6B7ED77D5CD3}" dt="2021-05-19T19:18:05.203" v="52"/>
        <pc:sldMkLst>
          <pc:docMk/>
          <pc:sldMk cId="1953412880" sldId="260"/>
        </pc:sldMkLst>
        <pc:spChg chg="mod">
          <ac:chgData name="Brian Wilson" userId="4faad4535f530395" providerId="LiveId" clId="{59137B1A-4573-4638-9B4E-6B7ED77D5CD3}" dt="2021-05-19T19:17:16.967" v="39" actId="122"/>
          <ac:spMkLst>
            <pc:docMk/>
            <pc:sldMk cId="1953412880" sldId="260"/>
            <ac:spMk id="2" creationId="{EB27DA1A-9187-44F9-9AB8-88F9ADDE03AD}"/>
          </ac:spMkLst>
        </pc:spChg>
        <pc:spChg chg="mod">
          <ac:chgData name="Brian Wilson" userId="4faad4535f530395" providerId="LiveId" clId="{59137B1A-4573-4638-9B4E-6B7ED77D5CD3}" dt="2021-05-19T19:17:55.506" v="47" actId="255"/>
          <ac:spMkLst>
            <pc:docMk/>
            <pc:sldMk cId="1953412880" sldId="260"/>
            <ac:spMk id="3" creationId="{31171A49-2281-4229-92BA-7AE6059DD41C}"/>
          </ac:spMkLst>
        </pc:spChg>
      </pc:sldChg>
      <pc:sldChg chg="addSp delSp modSp mod">
        <pc:chgData name="Brian Wilson" userId="4faad4535f530395" providerId="LiveId" clId="{59137B1A-4573-4638-9B4E-6B7ED77D5CD3}" dt="2021-05-19T19:34:30.833" v="145" actId="14100"/>
        <pc:sldMkLst>
          <pc:docMk/>
          <pc:sldMk cId="1617036315" sldId="261"/>
        </pc:sldMkLst>
        <pc:spChg chg="mod">
          <ac:chgData name="Brian Wilson" userId="4faad4535f530395" providerId="LiveId" clId="{59137B1A-4573-4638-9B4E-6B7ED77D5CD3}" dt="2021-05-19T19:33:38.724" v="132" actId="122"/>
          <ac:spMkLst>
            <pc:docMk/>
            <pc:sldMk cId="1617036315" sldId="261"/>
            <ac:spMk id="2" creationId="{3E7B4785-57D4-40B8-B1AD-EB5AF580BF91}"/>
          </ac:spMkLst>
        </pc:spChg>
        <pc:spChg chg="del">
          <ac:chgData name="Brian Wilson" userId="4faad4535f530395" providerId="LiveId" clId="{59137B1A-4573-4638-9B4E-6B7ED77D5CD3}" dt="2021-05-19T19:33:41.254" v="133" actId="478"/>
          <ac:spMkLst>
            <pc:docMk/>
            <pc:sldMk cId="1617036315" sldId="261"/>
            <ac:spMk id="3" creationId="{F9206A69-65D0-4357-9B33-F89CFA0ABB77}"/>
          </ac:spMkLst>
        </pc:spChg>
        <pc:picChg chg="add mod">
          <ac:chgData name="Brian Wilson" userId="4faad4535f530395" providerId="LiveId" clId="{59137B1A-4573-4638-9B4E-6B7ED77D5CD3}" dt="2021-05-19T19:34:07.338" v="139" actId="14100"/>
          <ac:picMkLst>
            <pc:docMk/>
            <pc:sldMk cId="1617036315" sldId="261"/>
            <ac:picMk id="4" creationId="{8F8F88C0-A3FE-4F1A-8D8B-915EBBF64EEA}"/>
          </ac:picMkLst>
        </pc:picChg>
        <pc:picChg chg="add mod">
          <ac:chgData name="Brian Wilson" userId="4faad4535f530395" providerId="LiveId" clId="{59137B1A-4573-4638-9B4E-6B7ED77D5CD3}" dt="2021-05-19T19:34:01.673" v="137" actId="14100"/>
          <ac:picMkLst>
            <pc:docMk/>
            <pc:sldMk cId="1617036315" sldId="261"/>
            <ac:picMk id="5" creationId="{8B80C8DC-A37F-4828-BA3B-836B1C629FFC}"/>
          </ac:picMkLst>
        </pc:picChg>
        <pc:picChg chg="add mod">
          <ac:chgData name="Brian Wilson" userId="4faad4535f530395" providerId="LiveId" clId="{59137B1A-4573-4638-9B4E-6B7ED77D5CD3}" dt="2021-05-19T19:34:19.577" v="142" actId="14100"/>
          <ac:picMkLst>
            <pc:docMk/>
            <pc:sldMk cId="1617036315" sldId="261"/>
            <ac:picMk id="6" creationId="{9BE8C34F-81D9-4DB7-92B2-8D590AE60E97}"/>
          </ac:picMkLst>
        </pc:picChg>
        <pc:picChg chg="add mod">
          <ac:chgData name="Brian Wilson" userId="4faad4535f530395" providerId="LiveId" clId="{59137B1A-4573-4638-9B4E-6B7ED77D5CD3}" dt="2021-05-19T19:34:30.833" v="145" actId="14100"/>
          <ac:picMkLst>
            <pc:docMk/>
            <pc:sldMk cId="1617036315" sldId="261"/>
            <ac:picMk id="7" creationId="{C1CCC0D7-F34D-44DE-BA10-D3A32D88F264}"/>
          </ac:picMkLst>
        </pc:picChg>
      </pc:sldChg>
      <pc:sldChg chg="del">
        <pc:chgData name="Brian Wilson" userId="4faad4535f530395" providerId="LiveId" clId="{59137B1A-4573-4638-9B4E-6B7ED77D5CD3}" dt="2021-05-19T19:18:15.697" v="53" actId="47"/>
        <pc:sldMkLst>
          <pc:docMk/>
          <pc:sldMk cId="99972311" sldId="262"/>
        </pc:sldMkLst>
      </pc:sldChg>
      <pc:sldChg chg="del">
        <pc:chgData name="Brian Wilson" userId="4faad4535f530395" providerId="LiveId" clId="{59137B1A-4573-4638-9B4E-6B7ED77D5CD3}" dt="2021-05-19T19:18:15.697" v="53" actId="47"/>
        <pc:sldMkLst>
          <pc:docMk/>
          <pc:sldMk cId="1595219424" sldId="263"/>
        </pc:sldMkLst>
      </pc:sldChg>
      <pc:sldChg chg="addSp delSp modSp new mod">
        <pc:chgData name="Brian Wilson" userId="4faad4535f530395" providerId="LiveId" clId="{59137B1A-4573-4638-9B4E-6B7ED77D5CD3}" dt="2021-05-19T19:33:29.355" v="121" actId="1037"/>
        <pc:sldMkLst>
          <pc:docMk/>
          <pc:sldMk cId="3421732654" sldId="266"/>
        </pc:sldMkLst>
        <pc:spChg chg="mod">
          <ac:chgData name="Brian Wilson" userId="4faad4535f530395" providerId="LiveId" clId="{59137B1A-4573-4638-9B4E-6B7ED77D5CD3}" dt="2021-05-19T19:32:03.996" v="91" actId="122"/>
          <ac:spMkLst>
            <pc:docMk/>
            <pc:sldMk cId="3421732654" sldId="266"/>
            <ac:spMk id="2" creationId="{6E8B2103-5BAD-46BB-B810-3817CF3C7B7E}"/>
          </ac:spMkLst>
        </pc:spChg>
        <pc:spChg chg="del">
          <ac:chgData name="Brian Wilson" userId="4faad4535f530395" providerId="LiveId" clId="{59137B1A-4573-4638-9B4E-6B7ED77D5CD3}" dt="2021-05-19T19:32:08.778" v="92" actId="478"/>
          <ac:spMkLst>
            <pc:docMk/>
            <pc:sldMk cId="3421732654" sldId="266"/>
            <ac:spMk id="3" creationId="{8470CC74-87C2-4EC2-B8EB-BFCC535C7A92}"/>
          </ac:spMkLst>
        </pc:spChg>
        <pc:picChg chg="add mod">
          <ac:chgData name="Brian Wilson" userId="4faad4535f530395" providerId="LiveId" clId="{59137B1A-4573-4638-9B4E-6B7ED77D5CD3}" dt="2021-05-19T19:32:31.010" v="95" actId="14100"/>
          <ac:picMkLst>
            <pc:docMk/>
            <pc:sldMk cId="3421732654" sldId="266"/>
            <ac:picMk id="4" creationId="{98751A41-BD99-4C17-B202-BB07D2812E43}"/>
          </ac:picMkLst>
        </pc:picChg>
        <pc:picChg chg="add mod">
          <ac:chgData name="Brian Wilson" userId="4faad4535f530395" providerId="LiveId" clId="{59137B1A-4573-4638-9B4E-6B7ED77D5CD3}" dt="2021-05-19T19:32:38.969" v="98" actId="14100"/>
          <ac:picMkLst>
            <pc:docMk/>
            <pc:sldMk cId="3421732654" sldId="266"/>
            <ac:picMk id="5" creationId="{BBDD1216-4CE0-4B8E-A088-F19BBDF1412C}"/>
          </ac:picMkLst>
        </pc:picChg>
        <pc:picChg chg="add mod">
          <ac:chgData name="Brian Wilson" userId="4faad4535f530395" providerId="LiveId" clId="{59137B1A-4573-4638-9B4E-6B7ED77D5CD3}" dt="2021-05-19T19:33:15.306" v="106" actId="1076"/>
          <ac:picMkLst>
            <pc:docMk/>
            <pc:sldMk cId="3421732654" sldId="266"/>
            <ac:picMk id="6" creationId="{6F0220FE-A5C2-421F-B0AE-3AE266C2E261}"/>
          </ac:picMkLst>
        </pc:picChg>
        <pc:picChg chg="add mod">
          <ac:chgData name="Brian Wilson" userId="4faad4535f530395" providerId="LiveId" clId="{59137B1A-4573-4638-9B4E-6B7ED77D5CD3}" dt="2021-05-19T19:33:29.355" v="121" actId="1037"/>
          <ac:picMkLst>
            <pc:docMk/>
            <pc:sldMk cId="3421732654" sldId="266"/>
            <ac:picMk id="7" creationId="{49FAE11A-35DC-489C-8017-93A508D1F04F}"/>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670966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660253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8735659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040756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458804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773950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921769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94448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357037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41160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838448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5/19/2021</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402239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5/19/2021</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349132301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2" r:id="rId6"/>
    <p:sldLayoutId id="2147483727" r:id="rId7"/>
    <p:sldLayoutId id="2147483728" r:id="rId8"/>
    <p:sldLayoutId id="2147483729" r:id="rId9"/>
    <p:sldLayoutId id="2147483730" r:id="rId10"/>
    <p:sldLayoutId id="2147483731" r:id="rId11"/>
    <p:sldLayoutId id="2147483733"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47766EE-4192-4B2D-A5A0-F60F9A5F7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98298EB-2387-4905-B9FD-8D020ED05C8C}"/>
              </a:ext>
            </a:extLst>
          </p:cNvPr>
          <p:cNvPicPr>
            <a:picLocks noChangeAspect="1"/>
          </p:cNvPicPr>
          <p:nvPr/>
        </p:nvPicPr>
        <p:blipFill rotWithShape="1">
          <a:blip r:embed="rId2"/>
          <a:srcRect t="15179" b="26380"/>
          <a:stretch/>
        </p:blipFill>
        <p:spPr>
          <a:xfrm>
            <a:off x="20" y="10"/>
            <a:ext cx="12191980" cy="6857990"/>
          </a:xfrm>
          <a:prstGeom prst="rect">
            <a:avLst/>
          </a:prstGeom>
        </p:spPr>
      </p:pic>
      <p:sp>
        <p:nvSpPr>
          <p:cNvPr id="11" name="Graphic 1">
            <a:extLst>
              <a:ext uri="{FF2B5EF4-FFF2-40B4-BE49-F238E27FC236}">
                <a16:creationId xmlns:a16="http://schemas.microsoft.com/office/drawing/2014/main" id="{D6705569-F545-4F47-A260-A9202826E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bg1">
              <a:alpha val="89000"/>
            </a:schemeClr>
          </a:solidFill>
          <a:ln w="32707" cap="flat">
            <a:noFill/>
            <a:prstDash val="solid"/>
            <a:miter/>
          </a:ln>
          <a:effectLst/>
        </p:spPr>
        <p:txBody>
          <a:bodyPr rtlCol="0" anchor="ctr"/>
          <a:lstStyle/>
          <a:p>
            <a:endParaRPr lang="en-US" dirty="0"/>
          </a:p>
        </p:txBody>
      </p:sp>
      <p:sp>
        <p:nvSpPr>
          <p:cNvPr id="2" name="Title 1">
            <a:extLst>
              <a:ext uri="{FF2B5EF4-FFF2-40B4-BE49-F238E27FC236}">
                <a16:creationId xmlns:a16="http://schemas.microsoft.com/office/drawing/2014/main" id="{2093ACE4-C371-4BF1-877F-B180C7803598}"/>
              </a:ext>
            </a:extLst>
          </p:cNvPr>
          <p:cNvSpPr>
            <a:spLocks noGrp="1"/>
          </p:cNvSpPr>
          <p:nvPr>
            <p:ph type="ctrTitle"/>
          </p:nvPr>
        </p:nvSpPr>
        <p:spPr>
          <a:xfrm>
            <a:off x="3325473" y="1998924"/>
            <a:ext cx="5541054" cy="2213621"/>
          </a:xfrm>
        </p:spPr>
        <p:txBody>
          <a:bodyPr>
            <a:normAutofit/>
          </a:bodyPr>
          <a:lstStyle/>
          <a:p>
            <a:pPr algn="ctr"/>
            <a:r>
              <a:rPr lang="en-US" dirty="0"/>
              <a:t>Micromotion</a:t>
            </a:r>
            <a:endParaRPr lang="en-US"/>
          </a:p>
        </p:txBody>
      </p:sp>
      <p:sp>
        <p:nvSpPr>
          <p:cNvPr id="3" name="Subtitle 2">
            <a:extLst>
              <a:ext uri="{FF2B5EF4-FFF2-40B4-BE49-F238E27FC236}">
                <a16:creationId xmlns:a16="http://schemas.microsoft.com/office/drawing/2014/main" id="{2E183279-9DD8-4510-9C28-91743824605A}"/>
              </a:ext>
            </a:extLst>
          </p:cNvPr>
          <p:cNvSpPr>
            <a:spLocks noGrp="1"/>
          </p:cNvSpPr>
          <p:nvPr>
            <p:ph type="subTitle" idx="1"/>
          </p:nvPr>
        </p:nvSpPr>
        <p:spPr>
          <a:xfrm>
            <a:off x="3880419" y="4300833"/>
            <a:ext cx="4431162" cy="1191873"/>
          </a:xfrm>
        </p:spPr>
        <p:txBody>
          <a:bodyPr>
            <a:normAutofit/>
          </a:bodyPr>
          <a:lstStyle/>
          <a:p>
            <a:pPr algn="ctr">
              <a:lnSpc>
                <a:spcPct val="90000"/>
              </a:lnSpc>
            </a:pPr>
            <a:r>
              <a:rPr lang="en-US" sz="2000"/>
              <a:t>Prediction of head movement based on previous movement and musical stimuli</a:t>
            </a:r>
          </a:p>
        </p:txBody>
      </p:sp>
    </p:spTree>
    <p:extLst>
      <p:ext uri="{BB962C8B-B14F-4D97-AF65-F5344CB8AC3E}">
        <p14:creationId xmlns:p14="http://schemas.microsoft.com/office/powerpoint/2010/main" val="23024408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BB2FA-D83D-4D67-AE93-C4A57AEB2C58}"/>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9F280CC7-2BF8-403D-A940-21914D6B9F39}"/>
              </a:ext>
            </a:extLst>
          </p:cNvPr>
          <p:cNvSpPr>
            <a:spLocks noGrp="1"/>
          </p:cNvSpPr>
          <p:nvPr>
            <p:ph idx="1"/>
          </p:nvPr>
        </p:nvSpPr>
        <p:spPr/>
        <p:txBody>
          <a:bodyPr>
            <a:normAutofit/>
          </a:bodyPr>
          <a:lstStyle/>
          <a:p>
            <a:pPr marL="457200" marR="0">
              <a:lnSpc>
                <a:spcPct val="107000"/>
              </a:lnSpc>
              <a:spcBef>
                <a:spcPts val="0"/>
              </a:spcBef>
              <a:spcAft>
                <a:spcPts val="80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The project was based around data collected during a 2012 study conducted at the University of Oslo and resulted in a paper, </a:t>
            </a:r>
            <a:r>
              <a:rPr lang="en-US" sz="2400" dirty="0" err="1">
                <a:solidFill>
                  <a:srgbClr val="212529"/>
                </a:solidFill>
                <a:effectLst/>
                <a:latin typeface="Segoe UI" panose="020B0502040204020203" pitchFamily="34" charset="0"/>
                <a:ea typeface="Calibri" panose="020F0502020204030204" pitchFamily="34" charset="0"/>
                <a:cs typeface="Times New Roman" panose="02020603050405020304" pitchFamily="18" charset="0"/>
              </a:rPr>
              <a:t>Jensenius</a:t>
            </a:r>
            <a:r>
              <a:rPr lang="en-US" sz="2400" dirty="0">
                <a:solidFill>
                  <a:srgbClr val="212529"/>
                </a:solidFill>
                <a:effectLst/>
                <a:latin typeface="Segoe UI" panose="020B0502040204020203" pitchFamily="34" charset="0"/>
                <a:ea typeface="Calibri" panose="020F0502020204030204" pitchFamily="34" charset="0"/>
                <a:cs typeface="Times New Roman" panose="02020603050405020304" pitchFamily="18" charset="0"/>
              </a:rPr>
              <a:t> et al., "The Musical Influence on People's Micromotion when Standing Still in Groups", Proceedings of the 14th Sound and Music Computing Conference (2017). </a:t>
            </a:r>
          </a:p>
          <a:p>
            <a:pPr marL="457200" marR="0">
              <a:lnSpc>
                <a:spcPct val="107000"/>
              </a:lnSpc>
              <a:spcBef>
                <a:spcPts val="0"/>
              </a:spcBef>
              <a:spcAft>
                <a:spcPts val="800"/>
              </a:spcAft>
            </a:pPr>
            <a:r>
              <a:rPr lang="en-US" sz="2400" dirty="0">
                <a:solidFill>
                  <a:srgbClr val="212529"/>
                </a:solidFill>
                <a:latin typeface="Calibri" panose="020F0502020204030204" pitchFamily="34" charset="0"/>
                <a:ea typeface="Calibri" panose="020F0502020204030204" pitchFamily="34" charset="0"/>
                <a:cs typeface="Times New Roman" panose="02020603050405020304" pitchFamily="18" charset="0"/>
              </a:rPr>
              <a:t>Can the collected data be used to predict the amount people will move when hearing different types of stimuli</a:t>
            </a:r>
            <a:endParaRPr lang="en-US" sz="2400" dirty="0">
              <a:solidFill>
                <a:srgbClr val="212529"/>
              </a:solidFill>
              <a:latin typeface="Segoe UI"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27141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BE20309-1FB9-4818-BAFA-9C4C05341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rgbClr val="85AE44">
              <a:alpha val="20000"/>
            </a:srgb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4B53FF6-0691-4816-9F06-9089490E5536}"/>
              </a:ext>
            </a:extLst>
          </p:cNvPr>
          <p:cNvSpPr>
            <a:spLocks noGrp="1"/>
          </p:cNvSpPr>
          <p:nvPr>
            <p:ph type="title"/>
          </p:nvPr>
        </p:nvSpPr>
        <p:spPr>
          <a:xfrm>
            <a:off x="838200" y="713312"/>
            <a:ext cx="3524250" cy="5431376"/>
          </a:xfrm>
        </p:spPr>
        <p:txBody>
          <a:bodyPr>
            <a:normAutofit/>
          </a:bodyPr>
          <a:lstStyle/>
          <a:p>
            <a:r>
              <a:rPr lang="en-US" sz="1800" dirty="0"/>
              <a:t>- Limited correlation to amount of movement</a:t>
            </a:r>
            <a:br>
              <a:rPr lang="en-US" sz="1800" dirty="0"/>
            </a:br>
            <a:br>
              <a:rPr lang="en-US" sz="1800" dirty="0"/>
            </a:br>
            <a:r>
              <a:rPr lang="en-US" sz="1800" dirty="0"/>
              <a:t>- Removal of ex-post data</a:t>
            </a:r>
            <a:br>
              <a:rPr lang="en-US" sz="1800" dirty="0"/>
            </a:br>
            <a:br>
              <a:rPr lang="en-US" sz="1800" dirty="0"/>
            </a:br>
            <a:br>
              <a:rPr lang="en-US" sz="1800" dirty="0"/>
            </a:br>
            <a:endParaRPr lang="en-US" sz="1800" dirty="0"/>
          </a:p>
        </p:txBody>
      </p:sp>
      <p:pic>
        <p:nvPicPr>
          <p:cNvPr id="9" name="Picture 8">
            <a:extLst>
              <a:ext uri="{FF2B5EF4-FFF2-40B4-BE49-F238E27FC236}">
                <a16:creationId xmlns:a16="http://schemas.microsoft.com/office/drawing/2014/main" id="{A7C2C7D6-EA7E-475E-974D-AE8C8D2EFB80}"/>
              </a:ext>
            </a:extLst>
          </p:cNvPr>
          <p:cNvPicPr/>
          <p:nvPr/>
        </p:nvPicPr>
        <p:blipFill>
          <a:blip r:embed="rId2">
            <a:extLst>
              <a:ext uri="{28A0092B-C50C-407E-A947-70E740481C1C}">
                <a14:useLocalDpi xmlns:a14="http://schemas.microsoft.com/office/drawing/2010/main" val="0"/>
              </a:ext>
            </a:extLst>
          </a:blip>
          <a:stretch>
            <a:fillRect/>
          </a:stretch>
        </p:blipFill>
        <p:spPr>
          <a:xfrm>
            <a:off x="5511705" y="1389072"/>
            <a:ext cx="5511704" cy="4755616"/>
          </a:xfrm>
          <a:prstGeom prst="rect">
            <a:avLst/>
          </a:prstGeom>
        </p:spPr>
      </p:pic>
      <p:sp>
        <p:nvSpPr>
          <p:cNvPr id="4" name="TextBox 3">
            <a:extLst>
              <a:ext uri="{FF2B5EF4-FFF2-40B4-BE49-F238E27FC236}">
                <a16:creationId xmlns:a16="http://schemas.microsoft.com/office/drawing/2014/main" id="{C5E0F40E-1FA7-4F72-825A-38DBD1F02210}"/>
              </a:ext>
            </a:extLst>
          </p:cNvPr>
          <p:cNvSpPr txBox="1"/>
          <p:nvPr/>
        </p:nvSpPr>
        <p:spPr>
          <a:xfrm>
            <a:off x="1744824" y="261257"/>
            <a:ext cx="8854752" cy="646331"/>
          </a:xfrm>
          <a:prstGeom prst="rect">
            <a:avLst/>
          </a:prstGeom>
          <a:noFill/>
        </p:spPr>
        <p:txBody>
          <a:bodyPr wrap="square" rtlCol="0">
            <a:spAutoFit/>
          </a:bodyPr>
          <a:lstStyle/>
          <a:p>
            <a:pPr algn="ctr"/>
            <a:r>
              <a:rPr lang="en-US" sz="3600" dirty="0"/>
              <a:t>Demographics</a:t>
            </a:r>
          </a:p>
        </p:txBody>
      </p:sp>
    </p:spTree>
    <p:extLst>
      <p:ext uri="{BB962C8B-B14F-4D97-AF65-F5344CB8AC3E}">
        <p14:creationId xmlns:p14="http://schemas.microsoft.com/office/powerpoint/2010/main" val="307573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53FF6-0691-4816-9F06-9089490E5536}"/>
              </a:ext>
            </a:extLst>
          </p:cNvPr>
          <p:cNvSpPr>
            <a:spLocks noGrp="1"/>
          </p:cNvSpPr>
          <p:nvPr>
            <p:ph type="title"/>
          </p:nvPr>
        </p:nvSpPr>
        <p:spPr>
          <a:xfrm>
            <a:off x="91580" y="1165367"/>
            <a:ext cx="5344486" cy="5431376"/>
          </a:xfrm>
        </p:spPr>
        <p:txBody>
          <a:bodyPr>
            <a:normAutofit/>
          </a:bodyPr>
          <a:lstStyle/>
          <a:p>
            <a:pPr marL="914400" lvl="1">
              <a:lnSpc>
                <a:spcPct val="107000"/>
              </a:lnSpc>
            </a:pPr>
            <a:r>
              <a:rPr lang="en-US" dirty="0"/>
              <a:t>- Visual looking down at top of head</a:t>
            </a:r>
            <a:br>
              <a:rPr lang="en-US" dirty="0"/>
            </a:br>
            <a:br>
              <a:rPr lang="en-US" dirty="0"/>
            </a:br>
            <a:r>
              <a:rPr lang="en-US" dirty="0"/>
              <a:t>- </a:t>
            </a:r>
            <a:r>
              <a:rPr lang="en-US"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X – left to right, or side to side</a:t>
            </a:r>
            <a:br>
              <a:rPr lang="en-US" dirty="0">
                <a:effectLst/>
                <a:latin typeface="Calibri" panose="020F0502020204030204" pitchFamily="34" charset="0"/>
                <a:ea typeface="Calibri" panose="020F0502020204030204" pitchFamily="34" charset="0"/>
                <a:cs typeface="Times New Roman" panose="02020603050405020304" pitchFamily="18" charset="0"/>
              </a:rPr>
            </a:b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Y – front to back</a:t>
            </a:r>
            <a:br>
              <a:rPr lang="en-US" dirty="0">
                <a:effectLst/>
                <a:latin typeface="Calibri" panose="020F0502020204030204" pitchFamily="34" charset="0"/>
                <a:ea typeface="Calibri" panose="020F0502020204030204" pitchFamily="34" charset="0"/>
                <a:cs typeface="Times New Roman" panose="02020603050405020304" pitchFamily="18" charset="0"/>
              </a:rPr>
            </a:br>
            <a:r>
              <a:rPr lang="en-US" dirty="0">
                <a:effectLst/>
                <a:latin typeface="Calibri" panose="020F0502020204030204" pitchFamily="34" charset="0"/>
                <a:ea typeface="Calibri" panose="020F0502020204030204" pitchFamily="34" charset="0"/>
                <a:cs typeface="Times New Roman" panose="02020603050405020304" pitchFamily="18" charset="0"/>
              </a:rPr>
              <a:t>- </a:t>
            </a:r>
            <a:r>
              <a:rPr lang="en-US"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Z – height represented by color with lighter being higher and darker being lower</a:t>
            </a:r>
            <a:br>
              <a:rPr lang="en-US" dirty="0">
                <a:effectLst/>
                <a:latin typeface="Calibri" panose="020F0502020204030204" pitchFamily="34" charset="0"/>
                <a:ea typeface="Calibri" panose="020F0502020204030204" pitchFamily="34" charset="0"/>
                <a:cs typeface="Times New Roman" panose="02020603050405020304" pitchFamily="18" charset="0"/>
              </a:rPr>
            </a:br>
            <a:br>
              <a:rPr lang="en-US" dirty="0"/>
            </a:br>
            <a:br>
              <a:rPr lang="en-US" dirty="0"/>
            </a:br>
            <a:br>
              <a:rPr lang="en-US" dirty="0"/>
            </a:br>
            <a:endParaRPr lang="en-US" dirty="0"/>
          </a:p>
        </p:txBody>
      </p:sp>
      <p:sp>
        <p:nvSpPr>
          <p:cNvPr id="4" name="TextBox 3">
            <a:extLst>
              <a:ext uri="{FF2B5EF4-FFF2-40B4-BE49-F238E27FC236}">
                <a16:creationId xmlns:a16="http://schemas.microsoft.com/office/drawing/2014/main" id="{C5E0F40E-1FA7-4F72-825A-38DBD1F02210}"/>
              </a:ext>
            </a:extLst>
          </p:cNvPr>
          <p:cNvSpPr txBox="1"/>
          <p:nvPr/>
        </p:nvSpPr>
        <p:spPr>
          <a:xfrm>
            <a:off x="1435739" y="261257"/>
            <a:ext cx="8854752" cy="646331"/>
          </a:xfrm>
          <a:prstGeom prst="rect">
            <a:avLst/>
          </a:prstGeom>
          <a:noFill/>
        </p:spPr>
        <p:txBody>
          <a:bodyPr wrap="square" rtlCol="0">
            <a:spAutoFit/>
          </a:bodyPr>
          <a:lstStyle/>
          <a:p>
            <a:pPr algn="ctr"/>
            <a:r>
              <a:rPr lang="en-US" sz="3600" dirty="0"/>
              <a:t>Motion</a:t>
            </a:r>
          </a:p>
        </p:txBody>
      </p:sp>
      <p:pic>
        <p:nvPicPr>
          <p:cNvPr id="7" name="Picture 6">
            <a:extLst>
              <a:ext uri="{FF2B5EF4-FFF2-40B4-BE49-F238E27FC236}">
                <a16:creationId xmlns:a16="http://schemas.microsoft.com/office/drawing/2014/main" id="{68F0F4EE-1F94-4739-9F1E-1D80FC50F3A1}"/>
              </a:ext>
            </a:extLst>
          </p:cNvPr>
          <p:cNvPicPr/>
          <p:nvPr/>
        </p:nvPicPr>
        <p:blipFill>
          <a:blip r:embed="rId2">
            <a:extLst>
              <a:ext uri="{28A0092B-C50C-407E-A947-70E740481C1C}">
                <a14:useLocalDpi xmlns:a14="http://schemas.microsoft.com/office/drawing/2010/main" val="0"/>
              </a:ext>
            </a:extLst>
          </a:blip>
          <a:stretch>
            <a:fillRect/>
          </a:stretch>
        </p:blipFill>
        <p:spPr>
          <a:xfrm>
            <a:off x="5863115" y="1364935"/>
            <a:ext cx="5490685" cy="4942558"/>
          </a:xfrm>
          <a:prstGeom prst="rect">
            <a:avLst/>
          </a:prstGeom>
        </p:spPr>
      </p:pic>
    </p:spTree>
    <p:extLst>
      <p:ext uri="{BB962C8B-B14F-4D97-AF65-F5344CB8AC3E}">
        <p14:creationId xmlns:p14="http://schemas.microsoft.com/office/powerpoint/2010/main" val="94530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E0F40E-1FA7-4F72-825A-38DBD1F02210}"/>
              </a:ext>
            </a:extLst>
          </p:cNvPr>
          <p:cNvSpPr txBox="1"/>
          <p:nvPr/>
        </p:nvSpPr>
        <p:spPr>
          <a:xfrm>
            <a:off x="1435739" y="261257"/>
            <a:ext cx="8854752" cy="646331"/>
          </a:xfrm>
          <a:prstGeom prst="rect">
            <a:avLst/>
          </a:prstGeom>
          <a:noFill/>
        </p:spPr>
        <p:txBody>
          <a:bodyPr wrap="square" rtlCol="0">
            <a:spAutoFit/>
          </a:bodyPr>
          <a:lstStyle/>
          <a:p>
            <a:pPr algn="ctr"/>
            <a:r>
              <a:rPr lang="en-US" sz="3600" dirty="0"/>
              <a:t>Musical Stimuli</a:t>
            </a:r>
          </a:p>
        </p:txBody>
      </p:sp>
      <p:pic>
        <p:nvPicPr>
          <p:cNvPr id="5" name="Picture 4">
            <a:extLst>
              <a:ext uri="{FF2B5EF4-FFF2-40B4-BE49-F238E27FC236}">
                <a16:creationId xmlns:a16="http://schemas.microsoft.com/office/drawing/2014/main" id="{C761AE6C-6999-4E14-91B1-960A33107B35}"/>
              </a:ext>
            </a:extLst>
          </p:cNvPr>
          <p:cNvPicPr/>
          <p:nvPr/>
        </p:nvPicPr>
        <p:blipFill>
          <a:blip r:embed="rId4">
            <a:extLst>
              <a:ext uri="{28A0092B-C50C-407E-A947-70E740481C1C}">
                <a14:useLocalDpi xmlns:a14="http://schemas.microsoft.com/office/drawing/2010/main" val="0"/>
              </a:ext>
            </a:extLst>
          </a:blip>
          <a:stretch>
            <a:fillRect/>
          </a:stretch>
        </p:blipFill>
        <p:spPr>
          <a:xfrm>
            <a:off x="4497355" y="1371600"/>
            <a:ext cx="7184571" cy="4607217"/>
          </a:xfrm>
          <a:prstGeom prst="rect">
            <a:avLst/>
          </a:prstGeom>
        </p:spPr>
      </p:pic>
      <p:sp>
        <p:nvSpPr>
          <p:cNvPr id="8" name="Title 1">
            <a:extLst>
              <a:ext uri="{FF2B5EF4-FFF2-40B4-BE49-F238E27FC236}">
                <a16:creationId xmlns:a16="http://schemas.microsoft.com/office/drawing/2014/main" id="{8E44F025-BD0F-470D-9A84-280DC0E683B5}"/>
              </a:ext>
            </a:extLst>
          </p:cNvPr>
          <p:cNvSpPr>
            <a:spLocks noGrp="1"/>
          </p:cNvSpPr>
          <p:nvPr>
            <p:ph type="title"/>
          </p:nvPr>
        </p:nvSpPr>
        <p:spPr>
          <a:xfrm>
            <a:off x="402828" y="1371600"/>
            <a:ext cx="4094527" cy="5431376"/>
          </a:xfrm>
        </p:spPr>
        <p:txBody>
          <a:bodyPr>
            <a:normAutofit fontScale="90000"/>
          </a:bodyPr>
          <a:lstStyle/>
          <a:p>
            <a:pPr marL="457200" marR="0" lvl="1">
              <a:lnSpc>
                <a:spcPct val="107000"/>
              </a:lnSpc>
              <a:spcBef>
                <a:spcPts val="0"/>
              </a:spcBef>
              <a:spcAft>
                <a:spcPts val="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 Lento (#3) from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György</a:t>
            </a:r>
            <a:r>
              <a:rPr lang="en-US" sz="1400" dirty="0">
                <a:effectLst/>
                <a:latin typeface="Calibri" panose="020F0502020204030204" pitchFamily="34" charset="0"/>
                <a:ea typeface="Calibri" panose="020F0502020204030204" pitchFamily="34" charset="0"/>
                <a:cs typeface="Times New Roman" panose="02020603050405020304" pitchFamily="18" charset="0"/>
              </a:rPr>
              <a:t> Ligeti Ten Pieces for Wind Quintet (20s)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Allegro con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delicatezza</a:t>
            </a:r>
            <a:r>
              <a:rPr lang="en-US" sz="1400" dirty="0">
                <a:effectLst/>
                <a:latin typeface="Calibri" panose="020F0502020204030204" pitchFamily="34" charset="0"/>
                <a:ea typeface="Calibri" panose="020F0502020204030204" pitchFamily="34" charset="0"/>
                <a:cs typeface="Times New Roman" panose="02020603050405020304" pitchFamily="18" charset="0"/>
              </a:rPr>
              <a:t> (#8) from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György</a:t>
            </a:r>
            <a:r>
              <a:rPr lang="en-US" sz="1400" dirty="0">
                <a:effectLst/>
                <a:latin typeface="Calibri" panose="020F0502020204030204" pitchFamily="34" charset="0"/>
                <a:ea typeface="Calibri" panose="020F0502020204030204" pitchFamily="34" charset="0"/>
                <a:cs typeface="Times New Roman" panose="02020603050405020304" pitchFamily="18" charset="0"/>
              </a:rPr>
              <a:t> Ligeti Ten Pieces for Wind Quintet (15s)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Adagio from Joaquin Rodrigo's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Concierto</a:t>
            </a:r>
            <a:r>
              <a:rPr lang="en-US" sz="1400" dirty="0">
                <a:effectLst/>
                <a:latin typeface="Calibri" panose="020F0502020204030204" pitchFamily="34" charset="0"/>
                <a:ea typeface="Calibri" panose="020F0502020204030204" pitchFamily="34" charset="0"/>
                <a:cs typeface="Times New Roman" panose="02020603050405020304" pitchFamily="18" charset="0"/>
              </a:rPr>
              <a:t> de Aranjuez (40s)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Winter movement from Vivaldi's The Four Seasons (20s)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Left &amp; Right by D'Angelo, featuring Method Man &amp; Redman (35s)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Marcando</a:t>
            </a:r>
            <a:r>
              <a:rPr lang="en-US" sz="1400" dirty="0">
                <a:effectLst/>
                <a:latin typeface="Calibri" panose="020F0502020204030204" pitchFamily="34" charset="0"/>
                <a:ea typeface="Calibri" panose="020F0502020204030204" pitchFamily="34" charset="0"/>
                <a:cs typeface="Times New Roman" panose="02020603050405020304" pitchFamily="18" charset="0"/>
              </a:rPr>
              <a:t> la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distancia</a:t>
            </a:r>
            <a:r>
              <a:rPr lang="en-US" sz="1400" dirty="0">
                <a:effectLst/>
                <a:latin typeface="Calibri" panose="020F0502020204030204" pitchFamily="34" charset="0"/>
                <a:ea typeface="Calibri" panose="020F0502020204030204" pitchFamily="34" charset="0"/>
                <a:cs typeface="Times New Roman" panose="02020603050405020304" pitchFamily="18" charset="0"/>
              </a:rPr>
              <a:t> by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Manolito</a:t>
            </a:r>
            <a:r>
              <a:rPr lang="en-US" sz="1400" dirty="0">
                <a:effectLst/>
                <a:latin typeface="Calibri" panose="020F0502020204030204" pitchFamily="34" charset="0"/>
                <a:ea typeface="Calibri" panose="020F0502020204030204" pitchFamily="34" charset="0"/>
                <a:cs typeface="Times New Roman" panose="02020603050405020304" pitchFamily="18" charset="0"/>
              </a:rPr>
              <a:t> y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su</a:t>
            </a:r>
            <a:r>
              <a:rPr lang="en-US" sz="1400" dirty="0">
                <a:effectLst/>
                <a:latin typeface="Calibri" panose="020F0502020204030204" pitchFamily="34" charset="0"/>
                <a:ea typeface="Calibri" panose="020F0502020204030204" pitchFamily="34" charset="0"/>
                <a:cs typeface="Times New Roman" panose="02020603050405020304" pitchFamily="18" charset="0"/>
              </a:rPr>
              <a:t> </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trabuco(20s)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Calibri" panose="020F0502020204030204" pitchFamily="34" charset="0"/>
                <a:ea typeface="Calibri" panose="020F0502020204030204" pitchFamily="34" charset="0"/>
                <a:cs typeface="Times New Roman" panose="02020603050405020304" pitchFamily="18" charset="0"/>
              </a:rPr>
              <a:t>- Cubic by 808 State (30s)</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br>
              <a:rPr lang="en-US" sz="1800" dirty="0"/>
            </a:br>
            <a:br>
              <a:rPr lang="en-US" sz="1800" dirty="0"/>
            </a:br>
            <a:br>
              <a:rPr lang="en-US" sz="1800" dirty="0"/>
            </a:br>
            <a:endParaRPr lang="en-US" sz="1800" dirty="0"/>
          </a:p>
        </p:txBody>
      </p:sp>
      <p:pic>
        <p:nvPicPr>
          <p:cNvPr id="9" name="nm12stimuli">
            <a:hlinkClick r:id="" action="ppaction://media"/>
            <a:extLst>
              <a:ext uri="{FF2B5EF4-FFF2-40B4-BE49-F238E27FC236}">
                <a16:creationId xmlns:a16="http://schemas.microsoft.com/office/drawing/2014/main" id="{4634CAA7-8DDF-4DD5-B533-89BCA979BB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333226" y="5486400"/>
            <a:ext cx="609600" cy="609600"/>
          </a:xfrm>
          <a:prstGeom prst="rect">
            <a:avLst/>
          </a:prstGeom>
        </p:spPr>
      </p:pic>
    </p:spTree>
    <p:extLst>
      <p:ext uri="{BB962C8B-B14F-4D97-AF65-F5344CB8AC3E}">
        <p14:creationId xmlns:p14="http://schemas.microsoft.com/office/powerpoint/2010/main" val="4076504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64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66667">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5248E-AD1D-4B3C-81DB-32F00386B59D}"/>
              </a:ext>
            </a:extLst>
          </p:cNvPr>
          <p:cNvSpPr>
            <a:spLocks noGrp="1"/>
          </p:cNvSpPr>
          <p:nvPr>
            <p:ph type="title"/>
          </p:nvPr>
        </p:nvSpPr>
        <p:spPr/>
        <p:txBody>
          <a:bodyPr/>
          <a:lstStyle/>
          <a:p>
            <a:r>
              <a:rPr lang="en-US" dirty="0"/>
              <a:t>Relevant </a:t>
            </a:r>
            <a:r>
              <a:rPr lang="en-US" dirty="0" err="1"/>
              <a:t>Feaures</a:t>
            </a:r>
            <a:endParaRPr lang="en-US" dirty="0"/>
          </a:p>
        </p:txBody>
      </p:sp>
      <p:pic>
        <p:nvPicPr>
          <p:cNvPr id="4" name="Picture 3">
            <a:extLst>
              <a:ext uri="{FF2B5EF4-FFF2-40B4-BE49-F238E27FC236}">
                <a16:creationId xmlns:a16="http://schemas.microsoft.com/office/drawing/2014/main" id="{39F96B33-F440-417E-AC70-5A1795E74493}"/>
              </a:ext>
            </a:extLst>
          </p:cNvPr>
          <p:cNvPicPr/>
          <p:nvPr/>
        </p:nvPicPr>
        <p:blipFill>
          <a:blip r:embed="rId2">
            <a:extLst>
              <a:ext uri="{28A0092B-C50C-407E-A947-70E740481C1C}">
                <a14:useLocalDpi xmlns:a14="http://schemas.microsoft.com/office/drawing/2010/main" val="0"/>
              </a:ext>
            </a:extLst>
          </a:blip>
          <a:stretch>
            <a:fillRect/>
          </a:stretch>
        </p:blipFill>
        <p:spPr>
          <a:xfrm>
            <a:off x="4863193" y="1907489"/>
            <a:ext cx="1800419" cy="3774879"/>
          </a:xfrm>
          <a:prstGeom prst="rect">
            <a:avLst/>
          </a:prstGeom>
        </p:spPr>
      </p:pic>
      <p:pic>
        <p:nvPicPr>
          <p:cNvPr id="5" name="Picture 4">
            <a:extLst>
              <a:ext uri="{FF2B5EF4-FFF2-40B4-BE49-F238E27FC236}">
                <a16:creationId xmlns:a16="http://schemas.microsoft.com/office/drawing/2014/main" id="{CFC55BF8-9E82-47B2-9A18-6B6F449AF5AF}"/>
              </a:ext>
            </a:extLst>
          </p:cNvPr>
          <p:cNvPicPr/>
          <p:nvPr/>
        </p:nvPicPr>
        <p:blipFill>
          <a:blip r:embed="rId3">
            <a:extLst>
              <a:ext uri="{28A0092B-C50C-407E-A947-70E740481C1C}">
                <a14:useLocalDpi xmlns:a14="http://schemas.microsoft.com/office/drawing/2010/main" val="0"/>
              </a:ext>
            </a:extLst>
          </a:blip>
          <a:stretch>
            <a:fillRect/>
          </a:stretch>
        </p:blipFill>
        <p:spPr>
          <a:xfrm>
            <a:off x="7372055" y="1995299"/>
            <a:ext cx="1883912" cy="3681265"/>
          </a:xfrm>
          <a:prstGeom prst="rect">
            <a:avLst/>
          </a:prstGeom>
        </p:spPr>
      </p:pic>
      <p:pic>
        <p:nvPicPr>
          <p:cNvPr id="6" name="Picture 5">
            <a:extLst>
              <a:ext uri="{FF2B5EF4-FFF2-40B4-BE49-F238E27FC236}">
                <a16:creationId xmlns:a16="http://schemas.microsoft.com/office/drawing/2014/main" id="{3AF6C09A-F570-4444-B68E-C5DF95F54843}"/>
              </a:ext>
            </a:extLst>
          </p:cNvPr>
          <p:cNvPicPr/>
          <p:nvPr/>
        </p:nvPicPr>
        <p:blipFill>
          <a:blip r:embed="rId4">
            <a:extLst>
              <a:ext uri="{28A0092B-C50C-407E-A947-70E740481C1C}">
                <a14:useLocalDpi xmlns:a14="http://schemas.microsoft.com/office/drawing/2010/main" val="0"/>
              </a:ext>
            </a:extLst>
          </a:blip>
          <a:stretch>
            <a:fillRect/>
          </a:stretch>
        </p:blipFill>
        <p:spPr>
          <a:xfrm>
            <a:off x="1791478" y="1927302"/>
            <a:ext cx="1975757" cy="3914629"/>
          </a:xfrm>
          <a:prstGeom prst="rect">
            <a:avLst/>
          </a:prstGeom>
        </p:spPr>
      </p:pic>
    </p:spTree>
    <p:extLst>
      <p:ext uri="{BB962C8B-B14F-4D97-AF65-F5344CB8AC3E}">
        <p14:creationId xmlns:p14="http://schemas.microsoft.com/office/powerpoint/2010/main" val="1038999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B2103-5BAD-46BB-B810-3817CF3C7B7E}"/>
              </a:ext>
            </a:extLst>
          </p:cNvPr>
          <p:cNvSpPr>
            <a:spLocks noGrp="1"/>
          </p:cNvSpPr>
          <p:nvPr>
            <p:ph type="title"/>
          </p:nvPr>
        </p:nvSpPr>
        <p:spPr/>
        <p:txBody>
          <a:bodyPr/>
          <a:lstStyle/>
          <a:p>
            <a:pPr algn="ctr"/>
            <a:r>
              <a:rPr lang="en-US" dirty="0"/>
              <a:t>Random Forest Regressor</a:t>
            </a:r>
          </a:p>
        </p:txBody>
      </p:sp>
      <p:pic>
        <p:nvPicPr>
          <p:cNvPr id="4" name="Picture 3">
            <a:extLst>
              <a:ext uri="{FF2B5EF4-FFF2-40B4-BE49-F238E27FC236}">
                <a16:creationId xmlns:a16="http://schemas.microsoft.com/office/drawing/2014/main" id="{98751A41-BD99-4C17-B202-BB07D2812E43}"/>
              </a:ext>
            </a:extLst>
          </p:cNvPr>
          <p:cNvPicPr/>
          <p:nvPr/>
        </p:nvPicPr>
        <p:blipFill>
          <a:blip r:embed="rId2"/>
          <a:stretch>
            <a:fillRect/>
          </a:stretch>
        </p:blipFill>
        <p:spPr>
          <a:xfrm>
            <a:off x="688910" y="1570309"/>
            <a:ext cx="4788159" cy="2553822"/>
          </a:xfrm>
          <a:prstGeom prst="rect">
            <a:avLst/>
          </a:prstGeom>
        </p:spPr>
      </p:pic>
      <p:pic>
        <p:nvPicPr>
          <p:cNvPr id="5" name="Picture 4">
            <a:extLst>
              <a:ext uri="{FF2B5EF4-FFF2-40B4-BE49-F238E27FC236}">
                <a16:creationId xmlns:a16="http://schemas.microsoft.com/office/drawing/2014/main" id="{BBDD1216-4CE0-4B8E-A088-F19BBDF1412C}"/>
              </a:ext>
            </a:extLst>
          </p:cNvPr>
          <p:cNvPicPr/>
          <p:nvPr/>
        </p:nvPicPr>
        <p:blipFill>
          <a:blip r:embed="rId3"/>
          <a:stretch>
            <a:fillRect/>
          </a:stretch>
        </p:blipFill>
        <p:spPr>
          <a:xfrm>
            <a:off x="558282" y="4153612"/>
            <a:ext cx="4918787" cy="2116559"/>
          </a:xfrm>
          <a:prstGeom prst="rect">
            <a:avLst/>
          </a:prstGeom>
        </p:spPr>
      </p:pic>
      <p:pic>
        <p:nvPicPr>
          <p:cNvPr id="6" name="Picture 5">
            <a:extLst>
              <a:ext uri="{FF2B5EF4-FFF2-40B4-BE49-F238E27FC236}">
                <a16:creationId xmlns:a16="http://schemas.microsoft.com/office/drawing/2014/main" id="{6F0220FE-A5C2-421F-B0AE-3AE266C2E261}"/>
              </a:ext>
            </a:extLst>
          </p:cNvPr>
          <p:cNvPicPr/>
          <p:nvPr/>
        </p:nvPicPr>
        <p:blipFill>
          <a:blip r:embed="rId4">
            <a:extLst>
              <a:ext uri="{28A0092B-C50C-407E-A947-70E740481C1C}">
                <a14:useLocalDpi xmlns:a14="http://schemas.microsoft.com/office/drawing/2010/main" val="0"/>
              </a:ext>
            </a:extLst>
          </a:blip>
          <a:stretch>
            <a:fillRect/>
          </a:stretch>
        </p:blipFill>
        <p:spPr>
          <a:xfrm>
            <a:off x="5626359" y="1481668"/>
            <a:ext cx="5767484" cy="2731104"/>
          </a:xfrm>
          <a:prstGeom prst="rect">
            <a:avLst/>
          </a:prstGeom>
        </p:spPr>
      </p:pic>
      <p:pic>
        <p:nvPicPr>
          <p:cNvPr id="7" name="Picture 6">
            <a:extLst>
              <a:ext uri="{FF2B5EF4-FFF2-40B4-BE49-F238E27FC236}">
                <a16:creationId xmlns:a16="http://schemas.microsoft.com/office/drawing/2014/main" id="{49FAE11A-35DC-489C-8017-93A508D1F04F}"/>
              </a:ext>
            </a:extLst>
          </p:cNvPr>
          <p:cNvPicPr/>
          <p:nvPr/>
        </p:nvPicPr>
        <p:blipFill>
          <a:blip r:embed="rId5">
            <a:extLst>
              <a:ext uri="{28A0092B-C50C-407E-A947-70E740481C1C}">
                <a14:useLocalDpi xmlns:a14="http://schemas.microsoft.com/office/drawing/2010/main" val="0"/>
              </a:ext>
            </a:extLst>
          </a:blip>
          <a:stretch>
            <a:fillRect/>
          </a:stretch>
        </p:blipFill>
        <p:spPr>
          <a:xfrm>
            <a:off x="5965366" y="4153611"/>
            <a:ext cx="5297843" cy="2427969"/>
          </a:xfrm>
          <a:prstGeom prst="rect">
            <a:avLst/>
          </a:prstGeom>
        </p:spPr>
      </p:pic>
    </p:spTree>
    <p:extLst>
      <p:ext uri="{BB962C8B-B14F-4D97-AF65-F5344CB8AC3E}">
        <p14:creationId xmlns:p14="http://schemas.microsoft.com/office/powerpoint/2010/main" val="3421732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B4785-57D4-40B8-B1AD-EB5AF580BF91}"/>
              </a:ext>
            </a:extLst>
          </p:cNvPr>
          <p:cNvSpPr>
            <a:spLocks noGrp="1"/>
          </p:cNvSpPr>
          <p:nvPr>
            <p:ph type="title"/>
          </p:nvPr>
        </p:nvSpPr>
        <p:spPr/>
        <p:txBody>
          <a:bodyPr/>
          <a:lstStyle/>
          <a:p>
            <a:pPr algn="ctr"/>
            <a:r>
              <a:rPr lang="en-US" dirty="0" err="1"/>
              <a:t>ElasticNet</a:t>
            </a:r>
            <a:endParaRPr lang="en-US" dirty="0"/>
          </a:p>
        </p:txBody>
      </p:sp>
      <p:pic>
        <p:nvPicPr>
          <p:cNvPr id="4" name="Picture 3">
            <a:extLst>
              <a:ext uri="{FF2B5EF4-FFF2-40B4-BE49-F238E27FC236}">
                <a16:creationId xmlns:a16="http://schemas.microsoft.com/office/drawing/2014/main" id="{8F8F88C0-A3FE-4F1A-8D8B-915EBBF64EEA}"/>
              </a:ext>
            </a:extLst>
          </p:cNvPr>
          <p:cNvPicPr/>
          <p:nvPr/>
        </p:nvPicPr>
        <p:blipFill>
          <a:blip r:embed="rId2"/>
          <a:stretch>
            <a:fillRect/>
          </a:stretch>
        </p:blipFill>
        <p:spPr>
          <a:xfrm>
            <a:off x="152400" y="4061797"/>
            <a:ext cx="5641910" cy="2298700"/>
          </a:xfrm>
          <a:prstGeom prst="rect">
            <a:avLst/>
          </a:prstGeom>
        </p:spPr>
      </p:pic>
      <p:pic>
        <p:nvPicPr>
          <p:cNvPr id="5" name="Picture 4">
            <a:extLst>
              <a:ext uri="{FF2B5EF4-FFF2-40B4-BE49-F238E27FC236}">
                <a16:creationId xmlns:a16="http://schemas.microsoft.com/office/drawing/2014/main" id="{8B80C8DC-A37F-4828-BA3B-836B1C629FFC}"/>
              </a:ext>
            </a:extLst>
          </p:cNvPr>
          <p:cNvPicPr/>
          <p:nvPr/>
        </p:nvPicPr>
        <p:blipFill>
          <a:blip r:embed="rId3"/>
          <a:stretch>
            <a:fillRect/>
          </a:stretch>
        </p:blipFill>
        <p:spPr>
          <a:xfrm>
            <a:off x="152400" y="1510536"/>
            <a:ext cx="5641910" cy="2325370"/>
          </a:xfrm>
          <a:prstGeom prst="rect">
            <a:avLst/>
          </a:prstGeom>
        </p:spPr>
      </p:pic>
      <p:pic>
        <p:nvPicPr>
          <p:cNvPr id="6" name="Picture 5">
            <a:extLst>
              <a:ext uri="{FF2B5EF4-FFF2-40B4-BE49-F238E27FC236}">
                <a16:creationId xmlns:a16="http://schemas.microsoft.com/office/drawing/2014/main" id="{9BE8C34F-81D9-4DB7-92B2-8D590AE60E97}"/>
              </a:ext>
            </a:extLst>
          </p:cNvPr>
          <p:cNvPicPr/>
          <p:nvPr/>
        </p:nvPicPr>
        <p:blipFill>
          <a:blip r:embed="rId4">
            <a:extLst>
              <a:ext uri="{28A0092B-C50C-407E-A947-70E740481C1C}">
                <a14:useLocalDpi xmlns:a14="http://schemas.microsoft.com/office/drawing/2010/main" val="0"/>
              </a:ext>
            </a:extLst>
          </a:blip>
          <a:stretch>
            <a:fillRect/>
          </a:stretch>
        </p:blipFill>
        <p:spPr>
          <a:xfrm>
            <a:off x="6096000" y="1548860"/>
            <a:ext cx="5352661" cy="2428875"/>
          </a:xfrm>
          <a:prstGeom prst="rect">
            <a:avLst/>
          </a:prstGeom>
        </p:spPr>
      </p:pic>
      <p:pic>
        <p:nvPicPr>
          <p:cNvPr id="7" name="Picture 6">
            <a:extLst>
              <a:ext uri="{FF2B5EF4-FFF2-40B4-BE49-F238E27FC236}">
                <a16:creationId xmlns:a16="http://schemas.microsoft.com/office/drawing/2014/main" id="{C1CCC0D7-F34D-44DE-BA10-D3A32D88F264}"/>
              </a:ext>
            </a:extLst>
          </p:cNvPr>
          <p:cNvPicPr/>
          <p:nvPr/>
        </p:nvPicPr>
        <p:blipFill>
          <a:blip r:embed="rId5">
            <a:extLst>
              <a:ext uri="{28A0092B-C50C-407E-A947-70E740481C1C}">
                <a14:useLocalDpi xmlns:a14="http://schemas.microsoft.com/office/drawing/2010/main" val="0"/>
              </a:ext>
            </a:extLst>
          </a:blip>
          <a:stretch>
            <a:fillRect/>
          </a:stretch>
        </p:blipFill>
        <p:spPr>
          <a:xfrm>
            <a:off x="6397691" y="4061797"/>
            <a:ext cx="5050969" cy="2600325"/>
          </a:xfrm>
          <a:prstGeom prst="rect">
            <a:avLst/>
          </a:prstGeom>
        </p:spPr>
      </p:pic>
    </p:spTree>
    <p:extLst>
      <p:ext uri="{BB962C8B-B14F-4D97-AF65-F5344CB8AC3E}">
        <p14:creationId xmlns:p14="http://schemas.microsoft.com/office/powerpoint/2010/main" val="1617036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7DA1A-9187-44F9-9AB8-88F9ADDE03AD}"/>
              </a:ext>
            </a:extLst>
          </p:cNvPr>
          <p:cNvSpPr>
            <a:spLocks noGrp="1"/>
          </p:cNvSpPr>
          <p:nvPr>
            <p:ph type="title"/>
          </p:nvPr>
        </p:nvSpPr>
        <p:spPr/>
        <p:txBody>
          <a:bodyPr/>
          <a:lstStyle/>
          <a:p>
            <a:pPr algn="ctr"/>
            <a:r>
              <a:rPr lang="en-US" dirty="0"/>
              <a:t>Conclusions</a:t>
            </a:r>
          </a:p>
        </p:txBody>
      </p:sp>
      <p:sp>
        <p:nvSpPr>
          <p:cNvPr id="3" name="Content Placeholder 2">
            <a:extLst>
              <a:ext uri="{FF2B5EF4-FFF2-40B4-BE49-F238E27FC236}">
                <a16:creationId xmlns:a16="http://schemas.microsoft.com/office/drawing/2014/main" id="{31171A49-2281-4229-92BA-7AE6059DD41C}"/>
              </a:ext>
            </a:extLst>
          </p:cNvPr>
          <p:cNvSpPr>
            <a:spLocks noGrp="1"/>
          </p:cNvSpPr>
          <p:nvPr>
            <p:ph idx="1"/>
          </p:nvPr>
        </p:nvSpPr>
        <p:spPr/>
        <p:txBody>
          <a:bodyPr/>
          <a:lstStyle/>
          <a:p>
            <a:pPr marL="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Based upon the results that were found the predictive power of previous motion and musical stimuli is inconclusive. The models do consistently score above a mean strategy dummy indicator, but don’t do well with matching the actual trends in the data. Additional algorithms could be used with potentially better results, but there is nothing in the current results that points towards a definitive answer. </a:t>
            </a:r>
          </a:p>
          <a:p>
            <a:pPr marL="0" indent="0">
              <a:buNone/>
            </a:pP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600" dirty="0">
                <a:effectLst/>
                <a:latin typeface="Calibri" panose="020F0502020204030204" pitchFamily="34" charset="0"/>
                <a:ea typeface="Calibri" panose="020F0502020204030204" pitchFamily="34" charset="0"/>
                <a:cs typeface="Times New Roman" panose="02020603050405020304" pitchFamily="18" charset="0"/>
              </a:rPr>
              <a:t>Different lines of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inquery</a:t>
            </a:r>
            <a:r>
              <a:rPr lang="en-US" sz="1600" dirty="0">
                <a:effectLst/>
                <a:latin typeface="Calibri" panose="020F0502020204030204" pitchFamily="34" charset="0"/>
                <a:ea typeface="Calibri" panose="020F0502020204030204" pitchFamily="34" charset="0"/>
                <a:cs typeface="Times New Roman" panose="02020603050405020304" pitchFamily="18" charset="0"/>
              </a:rPr>
              <a:t> are still available for study such as:</a:t>
            </a:r>
          </a:p>
          <a:p>
            <a:pPr marL="742950" marR="0" lvl="1" indent="-285750">
              <a:lnSpc>
                <a:spcPct val="107000"/>
              </a:lnSpc>
              <a:spcBef>
                <a:spcPts val="0"/>
              </a:spcBef>
              <a:spcAft>
                <a:spcPts val="0"/>
              </a:spcAft>
              <a:buFont typeface="Courier New" panose="02070309020205020404" pitchFamily="49" charset="0"/>
              <a:buChar char="o"/>
            </a:pPr>
            <a:r>
              <a:rPr lang="en-US" sz="1600" dirty="0">
                <a:effectLst/>
                <a:latin typeface="Calibri" panose="020F0502020204030204" pitchFamily="34" charset="0"/>
                <a:ea typeface="Calibri" panose="020F0502020204030204" pitchFamily="34" charset="0"/>
                <a:cs typeface="Times New Roman" panose="02020603050405020304" pitchFamily="18" charset="0"/>
              </a:rPr>
              <a:t>Men vs. women</a:t>
            </a:r>
          </a:p>
          <a:p>
            <a:pPr marL="742950" marR="0" lvl="1" indent="-285750">
              <a:lnSpc>
                <a:spcPct val="107000"/>
              </a:lnSpc>
              <a:spcBef>
                <a:spcPts val="0"/>
              </a:spcBef>
              <a:spcAft>
                <a:spcPts val="0"/>
              </a:spcAft>
              <a:buFont typeface="Courier New" panose="02070309020205020404" pitchFamily="49" charset="0"/>
              <a:buChar char="o"/>
            </a:pPr>
            <a:r>
              <a:rPr lang="en-US" sz="1600" dirty="0">
                <a:effectLst/>
                <a:latin typeface="Calibri" panose="020F0502020204030204" pitchFamily="34" charset="0"/>
                <a:ea typeface="Calibri" panose="020F0502020204030204" pitchFamily="34" charset="0"/>
                <a:cs typeface="Times New Roman" panose="02020603050405020304" pitchFamily="18" charset="0"/>
              </a:rPr>
              <a:t>Types of music (segments) broken out</a:t>
            </a:r>
          </a:p>
          <a:p>
            <a:pPr marL="742950" marR="0" lvl="1" indent="-285750">
              <a:lnSpc>
                <a:spcPct val="107000"/>
              </a:lnSpc>
              <a:spcBef>
                <a:spcPts val="0"/>
              </a:spcBef>
              <a:spcAft>
                <a:spcPts val="0"/>
              </a:spcAft>
              <a:buFont typeface="Courier New" panose="02070309020205020404" pitchFamily="49" charset="0"/>
              <a:buChar char="o"/>
            </a:pPr>
            <a:r>
              <a:rPr lang="en-US" sz="1600" dirty="0">
                <a:effectLst/>
                <a:latin typeface="Calibri" panose="020F0502020204030204" pitchFamily="34" charset="0"/>
                <a:ea typeface="Calibri" panose="020F0502020204030204" pitchFamily="34" charset="0"/>
                <a:cs typeface="Times New Roman" panose="02020603050405020304" pitchFamily="18" charset="0"/>
              </a:rPr>
              <a:t>Training on data from 2/3 of participants fully and testing on remaining</a:t>
            </a:r>
          </a:p>
          <a:p>
            <a:pPr marL="1143000" marR="0" lvl="2" indent="-228600">
              <a:lnSpc>
                <a:spcPct val="107000"/>
              </a:lnSpc>
              <a:spcBef>
                <a:spcPts val="0"/>
              </a:spcBef>
              <a:spcAft>
                <a:spcPts val="800"/>
              </a:spcAft>
              <a:buFont typeface="Wingdings" panose="05000000000000000000" pitchFamily="2" charset="2"/>
              <a:buChar char=""/>
            </a:pPr>
            <a:r>
              <a:rPr lang="en-US" sz="1600" dirty="0">
                <a:effectLst/>
                <a:latin typeface="Calibri" panose="020F0502020204030204" pitchFamily="34" charset="0"/>
                <a:ea typeface="Calibri" panose="020F0502020204030204" pitchFamily="34" charset="0"/>
                <a:cs typeface="Times New Roman" panose="02020603050405020304" pitchFamily="18" charset="0"/>
              </a:rPr>
              <a:t>Together, silence separate, music separate</a:t>
            </a:r>
          </a:p>
          <a:p>
            <a:endParaRPr lang="en-US" dirty="0"/>
          </a:p>
        </p:txBody>
      </p:sp>
    </p:spTree>
    <p:extLst>
      <p:ext uri="{BB962C8B-B14F-4D97-AF65-F5344CB8AC3E}">
        <p14:creationId xmlns:p14="http://schemas.microsoft.com/office/powerpoint/2010/main" val="1953412880"/>
      </p:ext>
    </p:extLst>
  </p:cSld>
  <p:clrMapOvr>
    <a:masterClrMapping/>
  </p:clrMapOvr>
</p:sld>
</file>

<file path=ppt/theme/theme1.xml><?xml version="1.0" encoding="utf-8"?>
<a:theme xmlns:a="http://schemas.openxmlformats.org/drawingml/2006/main" name="BrushVTI">
  <a:themeElements>
    <a:clrScheme name="AnalogousFromDarkSeedLeftStep">
      <a:dk1>
        <a:srgbClr val="000000"/>
      </a:dk1>
      <a:lt1>
        <a:srgbClr val="FFFFFF"/>
      </a:lt1>
      <a:dk2>
        <a:srgbClr val="28311B"/>
      </a:dk2>
      <a:lt2>
        <a:srgbClr val="F1F0F3"/>
      </a:lt2>
      <a:accent1>
        <a:srgbClr val="85AE44"/>
      </a:accent1>
      <a:accent2>
        <a:srgbClr val="A8A538"/>
      </a:accent2>
      <a:accent3>
        <a:srgbClr val="C38F4D"/>
      </a:accent3>
      <a:accent4>
        <a:srgbClr val="B14B3B"/>
      </a:accent4>
      <a:accent5>
        <a:srgbClr val="C34D6D"/>
      </a:accent5>
      <a:accent6>
        <a:srgbClr val="B13B8D"/>
      </a:accent6>
      <a:hlink>
        <a:srgbClr val="C5515E"/>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61</TotalTime>
  <Words>381</Words>
  <Application>Microsoft Office PowerPoint</Application>
  <PresentationFormat>Widescreen</PresentationFormat>
  <Paragraphs>22</Paragraphs>
  <Slides>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Century Gothic</vt:lpstr>
      <vt:lpstr>Courier New</vt:lpstr>
      <vt:lpstr>Segoe UI</vt:lpstr>
      <vt:lpstr>Wingdings</vt:lpstr>
      <vt:lpstr>BrushVTI</vt:lpstr>
      <vt:lpstr>Micromotion</vt:lpstr>
      <vt:lpstr>Problem Statement</vt:lpstr>
      <vt:lpstr>- Limited correlation to amount of movement  - Removal of ex-post data   </vt:lpstr>
      <vt:lpstr>- Visual looking down at top of head  - X – left to right, or side to side - Y – front to back - Z – height represented by color with lighter being higher and darker being lower    </vt:lpstr>
      <vt:lpstr>- Lento (#3) from György Ligeti Ten Pieces for Wind Quintet (20s)  - Allegro con delicatezza (#8) from György Ligeti Ten Pieces for Wind Quintet (15s)  - Adagio from Joaquin Rodrigo's Concierto de Aranjuez (40s)  - Winter movement from Vivaldi's The Four Seasons (20s)  - Left &amp; Right by D'Angelo, featuring Method Man &amp; Redman (35s)  - Marcando la distancia by Manolito y su  trabuco(20s)  - Cubic by 808 State (30s)    </vt:lpstr>
      <vt:lpstr>Relevant Feaures</vt:lpstr>
      <vt:lpstr>Random Forest Regressor</vt:lpstr>
      <vt:lpstr>ElasticNet</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Micromotion</dc:title>
  <dc:creator>Brian Wilson</dc:creator>
  <cp:lastModifiedBy>Brian Wilson</cp:lastModifiedBy>
  <cp:revision>3</cp:revision>
  <dcterms:created xsi:type="dcterms:W3CDTF">2021-05-19T18:32:48Z</dcterms:created>
  <dcterms:modified xsi:type="dcterms:W3CDTF">2021-05-19T19:34:39Z</dcterms:modified>
</cp:coreProperties>
</file>

<file path=docProps/thumbnail.jpeg>
</file>